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8.jpeg" ContentType="image/jpeg"/>
  <Override PartName="/ppt/media/image56.png" ContentType="image/png"/>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35.png" ContentType="image/png"/>
  <Override PartName="/ppt/media/image5.png" ContentType="image/png"/>
  <Override PartName="/ppt/media/image17.png" ContentType="image/png"/>
  <Override PartName="/ppt/media/image25.png" ContentType="image/png"/>
  <Override PartName="/ppt/media/image62.png" ContentType="image/png"/>
  <Override PartName="/ppt/media/image60.png" ContentType="image/png"/>
  <Override PartName="/ppt/media/image6.jpeg" ContentType="image/jpeg"/>
  <Override PartName="/ppt/media/image18.png" ContentType="image/png"/>
  <Override PartName="/ppt/media/image10.png" ContentType="image/png"/>
  <Override PartName="/ppt/media/image47.png" ContentType="image/png"/>
  <Override PartName="/ppt/media/image63.jpeg" ContentType="image/jpe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57.png" ContentType="image/png"/>
  <Override PartName="/ppt/media/image20.png" ContentType="image/png"/>
  <Override PartName="/ppt/media/image28.png" ContentType="image/png"/>
  <Override PartName="/ppt/media/image1.jpeg" ContentType="image/jpeg"/>
  <Override PartName="/ppt/media/image21.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23.png" ContentType="image/png"/>
  <Override PartName="/ppt/media/image53.jpeg" ContentType="image/jpe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38C91A17-3E08-4C15-8B69-647A4CB6599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58"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302A7E23-AEC2-46CD-9A03-73697D5CC1AF}"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52"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38BD5D8-87ED-417B-A4D7-E92BE46D82A4}"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355"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413AA8B-81F6-40E4-ACC9-BBA8C5A57B0A}"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F53BAB15-4518-421C-8470-0929B22EC768}"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31967E17-0171-4FB4-9DCA-23398E1DEAA1}"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CD83069B-69A5-4CFA-BB34-09BCDBBB409E}"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B3F42F8A-A23F-4FCB-9CAD-8F5AA638E180}"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D9B59BA3-F959-4787-A295-B4F993424CE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13E4111D-0996-4461-879D-20E022FCED72}"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87620F7F-28BF-45B8-B204-BE01149718E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A7D1BD92-CC26-496D-9D8F-2AF9909D676C}"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13715790-95D8-4245-AA3E-136954B436F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4B6BB478-1353-4ECA-9D31-13C72254B6CD}"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B1972AFA-7493-4C0B-BB3E-3F1AFEE0A762}"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6C5CF8EA-FF69-47F8-8C12-E5B19BA83718}"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A1CCBE56-C548-4DAA-B00F-18FEF96FE75D}"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AA821D8-9888-46F1-8F04-740D1C311230}"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C076307-9A95-4E1A-BC7F-F68655197BF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5855605-0D8D-4068-8E34-50BD7526123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EFFE5BD-04E2-4D58-A8B2-9A95AD14B641}"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2E174D4-A3A6-4951-B7EE-98A3FE123F1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F04AAA0-C29B-4313-A137-A4830A9A802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E8C4544-E8A6-4ACB-92DB-CAD9825C0C71}"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CA014E9-DE74-4039-89E7-2C460353216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6301943-BC7B-435D-A1E5-EEBD58FA987F}"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A498A50F-5730-400F-8AAF-9298955DF5D1}"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31E302B1-16B6-435A-885A-94717CE3FC93}"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634A0CCF-9B3A-46A5-8501-328C6E6B7DC7}"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US"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EE5B67C9-F740-49DE-9164-6C284B0D2630}" type="slidenum">
              <a:rPr b="0" lang="en-US" sz="1600" spc="-1" strike="noStrike">
                <a:solidFill>
                  <a:srgbClr val="1c7ddb"/>
                </a:solidFill>
                <a:latin typeface="Abadi"/>
              </a:rPr>
              <a:t>&lt;number&gt;</a:t>
            </a:fld>
            <a:endParaRPr b="0" lang="en-US"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64044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ASIBUR RAHMAN</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17 November 2022</a:t>
            </a:r>
            <a:endParaRPr b="0" lang="en-US"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27840" y="1486440"/>
            <a:ext cx="5429880" cy="473976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We performed exploratory data analysis and determined the training labels.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calculated the number of launches at each site, and the number and occurrence of each orbits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We created landing outcome label from outcome column and exported the results to csv.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https://github.com/asifikbalpro/Applied-Data-Science-Capstone/blob/main/labs-jupyter-spacex-Data%20wrangling.ipynb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190"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191" name="Picture 2" descr=""/>
          <p:cNvPicPr/>
          <p:nvPr/>
        </p:nvPicPr>
        <p:blipFill>
          <a:blip r:embed="rId2"/>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p>
            <a:fld id="{305EDE9F-EEA8-4762-8979-CB7B9C767421}"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9AC742A-192F-4D32-BACE-2A64934822F3}" type="slidenum">
              <a:rPr b="0" lang="en-US" sz="1600" spc="-1" strike="noStrike">
                <a:solidFill>
                  <a:srgbClr val="1c7ddb"/>
                </a:solidFill>
                <a:latin typeface="Abadi"/>
              </a:rPr>
              <a:t>10</a:t>
            </a:fld>
            <a:endParaRPr b="0" lang="en-US" sz="1600" spc="-1" strike="noStrike">
              <a:latin typeface="Times New Roman"/>
            </a:endParaRPr>
          </a:p>
        </p:txBody>
      </p:sp>
      <p:sp>
        <p:nvSpPr>
          <p:cNvPr id="193" name="PlaceHolder 2"/>
          <p:cNvSpPr>
            <a:spLocks noGrp="1"/>
          </p:cNvSpPr>
          <p:nvPr>
            <p:ph/>
          </p:nvPr>
        </p:nvSpPr>
        <p:spPr>
          <a:xfrm>
            <a:off x="770040" y="1495800"/>
            <a:ext cx="4987080" cy="493128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195" name="Content Placeholder 4"/>
          <p:cNvSpPr/>
          <p:nvPr/>
        </p:nvSpPr>
        <p:spPr>
          <a:xfrm>
            <a:off x="6095880" y="1495800"/>
            <a:ext cx="5189400" cy="4931280"/>
          </a:xfrm>
          <a:prstGeom prst="rect">
            <a:avLst/>
          </a:prstGeom>
          <a:noFill/>
          <a:ln w="0">
            <a:noFill/>
          </a:ln>
        </p:spPr>
        <p:style>
          <a:lnRef idx="0"/>
          <a:fillRef idx="0"/>
          <a:effectRef idx="0"/>
          <a:fontRef idx="minor"/>
        </p:style>
        <p:txBody>
          <a:bodyPr anchor="t">
            <a:noAutofit/>
          </a:bodyPr>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endParaRPr b="0" lang="en-US" sz="2200" spc="-1" strike="noStrike">
              <a:latin typeface="Arial"/>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https://github.com/asifikbalpro/Applied-Data-Science-Capstone/blob/main/jupyter-labs-eda-dataviz.ipynb</a:t>
            </a:r>
            <a:endParaRPr b="0" lang="en-US" sz="2200" spc="-1" strike="noStrike">
              <a:latin typeface="Arial"/>
            </a:endParaRPr>
          </a:p>
        </p:txBody>
      </p:sp>
      <p:pic>
        <p:nvPicPr>
          <p:cNvPr id="196" name="Picture 6" descr=""/>
          <p:cNvPicPr/>
          <p:nvPr/>
        </p:nvPicPr>
        <p:blipFill>
          <a:blip r:embed="rId2"/>
          <a:stretch/>
        </p:blipFill>
        <p:spPr>
          <a:xfrm>
            <a:off x="770040" y="3669840"/>
            <a:ext cx="5000400" cy="2756880"/>
          </a:xfrm>
          <a:prstGeom prst="rect">
            <a:avLst/>
          </a:prstGeom>
          <a:ln w="0">
            <a:noFill/>
          </a:ln>
        </p:spPr>
      </p:pic>
      <p:pic>
        <p:nvPicPr>
          <p:cNvPr id="197" name="Picture 8" descr=""/>
          <p:cNvPicPr/>
          <p:nvPr/>
        </p:nvPicPr>
        <p:blipFill>
          <a:blip r:embed="rId3"/>
          <a:stretch/>
        </p:blipFill>
        <p:spPr>
          <a:xfrm>
            <a:off x="6095880" y="1495800"/>
            <a:ext cx="5189400" cy="2965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5200" cy="476100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We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applied EDA with SQL to get insight from the data. We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https://github.com/asifikbalpro/Applied-Data-Science-Capstone/blob/main/jupyter-labs-eda-sql-coursera.ipynb</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2FCA7B66-2A35-44E2-8369-B47AA34FC7BC}"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Star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2"/>
          </p:nvPr>
        </p:nvSpPr>
        <p:spPr/>
        <p:txBody>
          <a:bodyPr/>
          <a:p>
            <a:fld id="{75A9B360-068A-4FF2-8516-F3B3F8512964}"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5200" cy="3288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built an interactive dashboard with Plotly dash</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2"/>
          </p:nvPr>
        </p:nvSpPr>
        <p:spPr/>
        <p:txBody>
          <a:bodyPr/>
          <a:p>
            <a:fld id="{50959010-E312-4737-AE39-D890AC43E0F9}"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found the best performing classification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https://github.com/asifikbalpro/Applied-Data-Science-Capstone/blob/main/capstone-spacex-falcon-9-landing-prediction.ipynb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3" name="PlaceHolder 2"/>
          <p:cNvSpPr>
            <a:spLocks noGrp="1"/>
          </p:cNvSpPr>
          <p:nvPr>
            <p:ph type="sldNum" idx="2"/>
          </p:nvPr>
        </p:nvSpPr>
        <p:spPr/>
        <p:txBody>
          <a:bodyPr/>
          <a:p>
            <a:fld id="{1CFB4E84-D839-40AC-AB54-575468221139}"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US" sz="2200" spc="-1" strike="noStrike">
              <a:latin typeface="Arial"/>
            </a:endParaRPr>
          </a:p>
          <a:p>
            <a:pPr>
              <a:lnSpc>
                <a:spcPct val="90000"/>
              </a:lnSpc>
              <a:spcBef>
                <a:spcPts val="499"/>
              </a:spcBef>
              <a:buNone/>
            </a:pPr>
            <a:endParaRPr b="0" lang="en-US" sz="1800" spc="-1" strike="noStrike">
              <a:latin typeface="Arial"/>
            </a:endParaRPr>
          </a:p>
          <a:p>
            <a:pPr marL="457200">
              <a:lnSpc>
                <a:spcPct val="90000"/>
              </a:lnSpc>
              <a:spcBef>
                <a:spcPts val="499"/>
              </a:spcBef>
              <a:buNone/>
              <a:tabLst>
                <a:tab algn="l" pos="0"/>
              </a:tabLst>
            </a:pPr>
            <a:endParaRPr b="0" lang="en-US" sz="1800" spc="-1" strike="noStrike">
              <a:latin typeface="Arial"/>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 name="PlaceHolder 1"/>
          <p:cNvSpPr>
            <a:spLocks noGrp="1"/>
          </p:cNvSpPr>
          <p:nvPr>
            <p:ph type="sldNum" idx="2"/>
          </p:nvPr>
        </p:nvSpPr>
        <p:spPr/>
        <p:txBody>
          <a:bodyPr/>
          <a:p>
            <a:fld id="{13204CC9-FBC6-4D53-9900-723AF42B622E}"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pic>
        <p:nvPicPr>
          <p:cNvPr id="210" name="Picture 5" descr=""/>
          <p:cNvPicPr/>
          <p:nvPr/>
        </p:nvPicPr>
        <p:blipFill>
          <a:blip r:embed="rId2"/>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p>
            <a:fld id="{F0A13C99-6803-47BA-AC4D-F3C7CF0B3578}"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Rectangle 10"/>
          <p:cNvSpPr/>
          <p:nvPr/>
        </p:nvSpPr>
        <p:spPr>
          <a:xfrm>
            <a:off x="0" y="0"/>
            <a:ext cx="1218852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2" name="Title 1"/>
          <p:cNvSpPr/>
          <p:nvPr/>
        </p:nvSpPr>
        <p:spPr>
          <a:xfrm>
            <a:off x="635040" y="640800"/>
            <a:ext cx="3047760" cy="2503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200" spc="-1" strike="noStrike">
                <a:solidFill>
                  <a:srgbClr val="0b49cb"/>
                </a:solidFill>
                <a:latin typeface="Abadi"/>
              </a:rPr>
              <a:t>Payload vs. Launch Site</a:t>
            </a:r>
            <a:endParaRPr b="0" lang="en-US" sz="3200" spc="-1" strike="noStrike">
              <a:latin typeface="Arial"/>
            </a:endParaRPr>
          </a:p>
        </p:txBody>
      </p:sp>
      <p:sp>
        <p:nvSpPr>
          <p:cNvPr id="213" name="sketch line"/>
          <p:cNvSpPr/>
          <p:nvPr/>
        </p:nvSpPr>
        <p:spPr>
          <a:xfrm rot="5400000">
            <a:off x="1627560" y="3462480"/>
            <a:ext cx="5409720" cy="18000"/>
          </a:xfrm>
          <a:custGeom>
            <a:avLst/>
            <a:gdLst/>
            <a:ahLst/>
            <a:rect l="l" t="t" r="r" b="b"/>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sp>
      <p:sp>
        <p:nvSpPr>
          <p:cNvPr id="214"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2284891D-627B-4D12-981C-7D16323CE6CC}"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15" name="Picture 5" descr=""/>
          <p:cNvPicPr/>
          <p:nvPr/>
        </p:nvPicPr>
        <p:blipFill>
          <a:blip r:embed="rId1"/>
          <a:stretch/>
        </p:blipFill>
        <p:spPr>
          <a:xfrm>
            <a:off x="4481640" y="3179520"/>
            <a:ext cx="6872040" cy="2406240"/>
          </a:xfrm>
          <a:prstGeom prst="rect">
            <a:avLst/>
          </a:prstGeom>
          <a:ln w="0">
            <a:noFill/>
          </a:ln>
        </p:spPr>
      </p:pic>
      <p:pic>
        <p:nvPicPr>
          <p:cNvPr id="216" name="Picture 9" descr=""/>
          <p:cNvPicPr/>
          <p:nvPr/>
        </p:nvPicPr>
        <p:blipFill>
          <a:blip r:embed="rId2"/>
          <a:stretch/>
        </p:blipFill>
        <p:spPr>
          <a:xfrm>
            <a:off x="4680000" y="1071360"/>
            <a:ext cx="6876720" cy="1971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0D05312A-6FFD-4630-8177-13AF595D0698}"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US"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US"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1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 Rate vs. Orbit Type</a:t>
            </a:r>
            <a:endParaRPr b="0" lang="en-US" sz="3600" spc="-1" strike="noStrike">
              <a:latin typeface="Arial"/>
            </a:endParaRPr>
          </a:p>
        </p:txBody>
      </p:sp>
      <p:sp>
        <p:nvSpPr>
          <p:cNvPr id="21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20" name="Group 11"/>
          <p:cNvGrpSpPr/>
          <p:nvPr/>
        </p:nvGrpSpPr>
        <p:grpSpPr>
          <a:xfrm>
            <a:off x="360" y="4601520"/>
            <a:ext cx="1013760" cy="2017080"/>
            <a:chOff x="360" y="4601520"/>
            <a:chExt cx="1013760" cy="2017080"/>
          </a:xfrm>
        </p:grpSpPr>
        <p:sp>
          <p:nvSpPr>
            <p:cNvPr id="22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23" name="Picture 1" descr=""/>
          <p:cNvPicPr/>
          <p:nvPr/>
        </p:nvPicPr>
        <p:blipFill>
          <a:blip r:embed="rId1"/>
          <a:stretch/>
        </p:blipFill>
        <p:spPr>
          <a:xfrm>
            <a:off x="4968000" y="2244240"/>
            <a:ext cx="6580080" cy="3439080"/>
          </a:xfrm>
          <a:prstGeom prst="rect">
            <a:avLst/>
          </a:prstGeom>
          <a:ln w="0">
            <a:noFill/>
          </a:ln>
        </p:spPr>
      </p:pic>
      <p:grpSp>
        <p:nvGrpSpPr>
          <p:cNvPr id="224" name="Group 15"/>
          <p:cNvGrpSpPr/>
          <p:nvPr/>
        </p:nvGrpSpPr>
        <p:grpSpPr>
          <a:xfrm>
            <a:off x="11219400" y="360"/>
            <a:ext cx="972360" cy="1935000"/>
            <a:chOff x="11219400" y="360"/>
            <a:chExt cx="972360" cy="1935000"/>
          </a:xfrm>
        </p:grpSpPr>
        <p:sp>
          <p:nvSpPr>
            <p:cNvPr id="22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2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2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AA6E104-DAB8-4BB7-8BBA-A0C7A2346F0F}"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524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30" name="Picture 5" descr=""/>
          <p:cNvPicPr/>
          <p:nvPr/>
        </p:nvPicPr>
        <p:blipFill>
          <a:blip r:embed="rId2"/>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p>
            <a:fld id="{27D22A52-4853-49C2-8095-9187EA0BEB42}"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can observe that with heavy payloads, the successful landing are more for PO, LEO and ISS orbits.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33" name="Picture 5" descr=""/>
          <p:cNvPicPr/>
          <p:nvPr/>
        </p:nvPicPr>
        <p:blipFill>
          <a:blip r:embed="rId2"/>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p>
            <a:fld id="{4DCE0B0C-05F3-4CD3-A9DF-F836FF4E2CD9}"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3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Launch Success Yearly Trend</a:t>
            </a:r>
            <a:endParaRPr b="0" lang="en-US" sz="3600" spc="-1" strike="noStrike">
              <a:latin typeface="Arial"/>
            </a:endParaRPr>
          </a:p>
        </p:txBody>
      </p:sp>
      <p:sp>
        <p:nvSpPr>
          <p:cNvPr id="236"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37" name="Group 11"/>
          <p:cNvGrpSpPr/>
          <p:nvPr/>
        </p:nvGrpSpPr>
        <p:grpSpPr>
          <a:xfrm>
            <a:off x="360" y="4601520"/>
            <a:ext cx="1013760" cy="2017080"/>
            <a:chOff x="360" y="4601520"/>
            <a:chExt cx="1013760" cy="2017080"/>
          </a:xfrm>
        </p:grpSpPr>
        <p:sp>
          <p:nvSpPr>
            <p:cNvPr id="23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3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40" name="Group 15"/>
          <p:cNvGrpSpPr/>
          <p:nvPr/>
        </p:nvGrpSpPr>
        <p:grpSpPr>
          <a:xfrm>
            <a:off x="11219400" y="360"/>
            <a:ext cx="972360" cy="1935000"/>
            <a:chOff x="11219400" y="360"/>
            <a:chExt cx="972360" cy="1935000"/>
          </a:xfrm>
        </p:grpSpPr>
        <p:sp>
          <p:nvSpPr>
            <p:cNvPr id="24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4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4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3FB214D6-EF49-43BB-A436-8C13A848344B}" type="slidenum">
              <a:rPr b="0" lang="en-US" sz="1200" spc="-1" strike="noStrike">
                <a:solidFill>
                  <a:srgbClr val="8b8b8b"/>
                </a:solidFill>
                <a:latin typeface="Calibri"/>
              </a:rPr>
              <a:t>&lt;number&gt;</a:t>
            </a:fld>
            <a:endParaRPr b="0" lang="en-US" sz="1200" spc="-1" strike="noStrike">
              <a:latin typeface="Times New Roman"/>
            </a:endParaRPr>
          </a:p>
        </p:txBody>
      </p:sp>
      <p:pic>
        <p:nvPicPr>
          <p:cNvPr id="244"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4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0" lang="en-US" sz="3700" spc="-1" strike="noStrike">
                <a:solidFill>
                  <a:srgbClr val="0b49cb"/>
                </a:solidFill>
                <a:latin typeface="Abadi"/>
              </a:rPr>
              <a:t>All Launch Site Names</a:t>
            </a:r>
            <a:endParaRPr b="0" lang="en-US" sz="3700" spc="-1" strike="noStrike">
              <a:latin typeface="Arial"/>
            </a:endParaRPr>
          </a:p>
        </p:txBody>
      </p:sp>
      <p:sp>
        <p:nvSpPr>
          <p:cNvPr id="247"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a:lnSpc>
                <a:spcPct val="90000"/>
              </a:lnSpc>
              <a:spcBef>
                <a:spcPts val="1400"/>
              </a:spcBef>
              <a:buNone/>
            </a:pPr>
            <a:endParaRPr b="0" lang="en-US" sz="2000" spc="-1" strike="noStrike">
              <a:solidFill>
                <a:srgbClr val="000000"/>
              </a:solidFill>
              <a:latin typeface="Calibri"/>
            </a:endParaRPr>
          </a:p>
        </p:txBody>
      </p:sp>
      <p:grpSp>
        <p:nvGrpSpPr>
          <p:cNvPr id="248" name="Group 24"/>
          <p:cNvGrpSpPr/>
          <p:nvPr/>
        </p:nvGrpSpPr>
        <p:grpSpPr>
          <a:xfrm>
            <a:off x="360" y="4601520"/>
            <a:ext cx="1013760" cy="2017080"/>
            <a:chOff x="360" y="4601520"/>
            <a:chExt cx="1013760" cy="2017080"/>
          </a:xfrm>
        </p:grpSpPr>
        <p:sp>
          <p:nvSpPr>
            <p:cNvPr id="24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51" name="Picture 5" descr=""/>
          <p:cNvPicPr/>
          <p:nvPr/>
        </p:nvPicPr>
        <p:blipFill>
          <a:blip r:embed="rId1"/>
          <a:stretch/>
        </p:blipFill>
        <p:spPr>
          <a:xfrm>
            <a:off x="5295240" y="2196720"/>
            <a:ext cx="6252840" cy="3534120"/>
          </a:xfrm>
          <a:prstGeom prst="rect">
            <a:avLst/>
          </a:prstGeom>
          <a:ln w="0">
            <a:noFill/>
          </a:ln>
        </p:spPr>
      </p:pic>
      <p:grpSp>
        <p:nvGrpSpPr>
          <p:cNvPr id="252" name="Group 28"/>
          <p:cNvGrpSpPr/>
          <p:nvPr/>
        </p:nvGrpSpPr>
        <p:grpSpPr>
          <a:xfrm>
            <a:off x="11219400" y="360"/>
            <a:ext cx="972360" cy="1935000"/>
            <a:chOff x="11219400" y="360"/>
            <a:chExt cx="972360" cy="1935000"/>
          </a:xfrm>
        </p:grpSpPr>
        <p:sp>
          <p:nvSpPr>
            <p:cNvPr id="253"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54"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55"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EE6B6260-DCD8-4F46-9288-526D7FD3919B}"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560" cy="4122720"/>
          </a:xfrm>
          <a:prstGeom prst="rect">
            <a:avLst/>
          </a:prstGeom>
          <a:noFill/>
          <a:ln w="0">
            <a:noFill/>
          </a:ln>
        </p:spPr>
        <p:txBody>
          <a:bodyPr lIns="90000" rIns="90000" tIns="45000" bIns="45000"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used the query above to display 5 records where launch sites begin with `CCA`</a:t>
            </a:r>
            <a:endParaRPr b="0" lang="en-US" sz="2200" spc="-1" strike="noStrike">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pic>
        <p:nvPicPr>
          <p:cNvPr id="258" name="Picture 5" descr=""/>
          <p:cNvPicPr/>
          <p:nvPr/>
        </p:nvPicPr>
        <p:blipFill>
          <a:blip r:embed="rId2"/>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p>
            <a:fld id="{535B3FCF-FB6B-4B4A-B850-C36B4B804EA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pic>
        <p:nvPicPr>
          <p:cNvPr id="261" name="Picture 5" descr=""/>
          <p:cNvPicPr/>
          <p:nvPr/>
        </p:nvPicPr>
        <p:blipFill>
          <a:blip r:embed="rId2"/>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p>
            <a:fld id="{333A884D-08E6-49B0-9D9E-F4A8DF582EF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Average Payload Mass by F9 v1.1</a:t>
            </a:r>
            <a:endParaRPr b="0" lang="en-US" sz="3700" spc="-1" strike="noStrike">
              <a:latin typeface="Arial"/>
            </a:endParaRPr>
          </a:p>
        </p:txBody>
      </p:sp>
      <p:sp>
        <p:nvSpPr>
          <p:cNvPr id="263" name="PlaceHolder 1"/>
          <p:cNvSpPr>
            <a:spLocks noGrp="1"/>
          </p:cNvSpPr>
          <p:nvPr>
            <p:ph/>
          </p:nvPr>
        </p:nvSpPr>
        <p:spPr>
          <a:xfrm>
            <a:off x="649080" y="2438280"/>
            <a:ext cx="3504960" cy="378504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6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sp>
      <p:sp>
        <p:nvSpPr>
          <p:cNvPr id="26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sp>
      <p:pic>
        <p:nvPicPr>
          <p:cNvPr id="266" name="Picture 5" descr=""/>
          <p:cNvPicPr/>
          <p:nvPr/>
        </p:nvPicPr>
        <p:blipFill>
          <a:blip r:embed="rId1"/>
          <a:stretch/>
        </p:blipFill>
        <p:spPr>
          <a:xfrm>
            <a:off x="5405760" y="2217960"/>
            <a:ext cx="6018840" cy="2418480"/>
          </a:xfrm>
          <a:prstGeom prst="rect">
            <a:avLst/>
          </a:prstGeom>
          <a:ln w="0">
            <a:noFill/>
          </a:ln>
        </p:spPr>
      </p:pic>
      <p:sp>
        <p:nvSpPr>
          <p:cNvPr id="267"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303030"/>
                </a:solidFill>
                <a:latin typeface="Calibri"/>
              </a:defRPr>
            </a:lvl1pPr>
          </a:lstStyle>
          <a:p>
            <a:pPr algn="r">
              <a:lnSpc>
                <a:spcPct val="100000"/>
              </a:lnSpc>
              <a:spcAft>
                <a:spcPts val="601"/>
              </a:spcAft>
              <a:buNone/>
            </a:pPr>
            <a:fld id="{748E91AB-39E2-4916-B321-159243B06637}" type="slidenum">
              <a:rPr b="0" lang="en-US" sz="1200" spc="-1" strike="noStrike">
                <a:solidFill>
                  <a:srgbClr val="303030"/>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69"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First Successful Ground Landing Date</a:t>
            </a:r>
            <a:endParaRPr b="0" lang="en-US" sz="3600" spc="-1" strike="noStrike">
              <a:latin typeface="Arial"/>
            </a:endParaRPr>
          </a:p>
        </p:txBody>
      </p:sp>
      <p:sp>
        <p:nvSpPr>
          <p:cNvPr id="270" name="PlaceHolder 1"/>
          <p:cNvSpPr>
            <a:spLocks noGrp="1"/>
          </p:cNvSpPr>
          <p:nvPr>
            <p:ph/>
          </p:nvPr>
        </p:nvSpPr>
        <p:spPr>
          <a:xfrm>
            <a:off x="643320" y="1783080"/>
            <a:ext cx="4007880" cy="4393800"/>
          </a:xfrm>
          <a:prstGeom prst="rect">
            <a:avLst/>
          </a:prstGeom>
          <a:noFill/>
          <a:ln w="0">
            <a:noFill/>
          </a:ln>
        </p:spPr>
        <p:txBody>
          <a:bodyPr anchor="t">
            <a:normAutofit/>
          </a:bodyPr>
          <a:p>
            <a:pPr>
              <a:lnSpc>
                <a:spcPct val="100000"/>
              </a:lnSpc>
              <a:spcBef>
                <a:spcPts val="1400"/>
              </a:spcBef>
              <a:buNone/>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71" name="Group 12"/>
          <p:cNvGrpSpPr/>
          <p:nvPr/>
        </p:nvGrpSpPr>
        <p:grpSpPr>
          <a:xfrm>
            <a:off x="360" y="4601520"/>
            <a:ext cx="1013760" cy="2017080"/>
            <a:chOff x="360" y="4601520"/>
            <a:chExt cx="1013760" cy="2017080"/>
          </a:xfrm>
        </p:grpSpPr>
        <p:sp>
          <p:nvSpPr>
            <p:cNvPr id="27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274" name="Picture 5" descr=""/>
          <p:cNvPicPr/>
          <p:nvPr/>
        </p:nvPicPr>
        <p:blipFill>
          <a:blip r:embed="rId1"/>
          <a:stretch/>
        </p:blipFill>
        <p:spPr>
          <a:xfrm>
            <a:off x="5295240" y="2716920"/>
            <a:ext cx="6252840" cy="2494080"/>
          </a:xfrm>
          <a:prstGeom prst="rect">
            <a:avLst/>
          </a:prstGeom>
          <a:ln w="0">
            <a:noFill/>
          </a:ln>
        </p:spPr>
      </p:pic>
      <p:grpSp>
        <p:nvGrpSpPr>
          <p:cNvPr id="275" name="Group 16"/>
          <p:cNvGrpSpPr/>
          <p:nvPr/>
        </p:nvGrpSpPr>
        <p:grpSpPr>
          <a:xfrm>
            <a:off x="11219400" y="360"/>
            <a:ext cx="972360" cy="1935000"/>
            <a:chOff x="11219400" y="360"/>
            <a:chExt cx="972360" cy="1935000"/>
          </a:xfrm>
        </p:grpSpPr>
        <p:sp>
          <p:nvSpPr>
            <p:cNvPr id="276"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77"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78"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5CD5C31A-B687-46B8-9D14-3509AED58F84}"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80" name="Group 14"/>
          <p:cNvGrpSpPr/>
          <p:nvPr/>
        </p:nvGrpSpPr>
        <p:grpSpPr>
          <a:xfrm>
            <a:off x="-360" y="360"/>
            <a:ext cx="972720" cy="1935000"/>
            <a:chOff x="-360" y="360"/>
            <a:chExt cx="972720" cy="1935000"/>
          </a:xfrm>
        </p:grpSpPr>
        <p:sp>
          <p:nvSpPr>
            <p:cNvPr id="28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8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Successful Drone Ship Landing with Payload between 4000 and 6000</a:t>
            </a:r>
            <a:endParaRPr b="0" lang="en-US" sz="3600" spc="-1" strike="noStrike">
              <a:latin typeface="Arial"/>
            </a:endParaRPr>
          </a:p>
        </p:txBody>
      </p:sp>
      <p:pic>
        <p:nvPicPr>
          <p:cNvPr id="284" name="Picture 2" descr=""/>
          <p:cNvPicPr/>
          <p:nvPr/>
        </p:nvPicPr>
        <p:blipFill>
          <a:blip r:embed="rId1"/>
          <a:stretch/>
        </p:blipFill>
        <p:spPr>
          <a:xfrm>
            <a:off x="643320" y="1783080"/>
            <a:ext cx="6252840" cy="4283640"/>
          </a:xfrm>
          <a:prstGeom prst="rect">
            <a:avLst/>
          </a:prstGeom>
          <a:ln w="0">
            <a:noFill/>
          </a:ln>
        </p:spPr>
      </p:pic>
      <p:sp>
        <p:nvSpPr>
          <p:cNvPr id="28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86"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A95969A0-D499-4119-B933-47E2207246E1}"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287" name="Group 18"/>
          <p:cNvGrpSpPr/>
          <p:nvPr/>
        </p:nvGrpSpPr>
        <p:grpSpPr>
          <a:xfrm>
            <a:off x="11178360" y="4601520"/>
            <a:ext cx="1013760" cy="2017080"/>
            <a:chOff x="11178360" y="4601520"/>
            <a:chExt cx="1013760" cy="2017080"/>
          </a:xfrm>
        </p:grpSpPr>
        <p:sp>
          <p:nvSpPr>
            <p:cNvPr id="28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8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0FC3ED3E-BB05-4F1C-8A68-F789FDA2EA39}"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88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through API</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Collection with Web Scraping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Data Wrangling</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SQL</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with Data Visualization</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Visual Analytics with Folium</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Machine Learning Prediction</a:t>
            </a:r>
            <a:endParaRPr b="0" lang="en-US" sz="18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US" sz="22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Exploratory Data Analysis result</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Interactive analytics in screenshots</a:t>
            </a:r>
            <a:endParaRPr b="0" lang="en-US" sz="1800" spc="-1" strike="noStrike">
              <a:latin typeface="Arial"/>
            </a:endParaRPr>
          </a:p>
          <a:p>
            <a:pPr lvl="1" marL="685800" indent="-228600">
              <a:lnSpc>
                <a:spcPct val="100000"/>
              </a:lnSpc>
              <a:spcBef>
                <a:spcPts val="1400"/>
              </a:spcBef>
              <a:buClr>
                <a:srgbClr val="292929"/>
              </a:buClr>
              <a:buFont typeface="Arial"/>
              <a:buChar char="-"/>
            </a:pPr>
            <a:r>
              <a:rPr b="0" lang="en-US" sz="1800" spc="-1" strike="noStrike">
                <a:solidFill>
                  <a:srgbClr val="292929"/>
                </a:solidFill>
                <a:latin typeface="Abadi"/>
              </a:rPr>
              <a:t>Predictive Analytics result</a:t>
            </a:r>
            <a:endParaRPr b="0" lang="en-US" sz="1800" spc="-1" strike="noStrike">
              <a:latin typeface="Arial"/>
            </a:endParaRPr>
          </a:p>
          <a:p>
            <a:pPr>
              <a:lnSpc>
                <a:spcPct val="100000"/>
              </a:lnSpc>
              <a:spcBef>
                <a:spcPts val="1400"/>
              </a:spcBef>
              <a:buNone/>
            </a:pPr>
            <a:endParaRPr b="0" lang="en-US"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291" name="Group 14"/>
          <p:cNvGrpSpPr/>
          <p:nvPr/>
        </p:nvGrpSpPr>
        <p:grpSpPr>
          <a:xfrm>
            <a:off x="-360" y="360"/>
            <a:ext cx="972720" cy="1935000"/>
            <a:chOff x="-360" y="360"/>
            <a:chExt cx="972720" cy="1935000"/>
          </a:xfrm>
        </p:grpSpPr>
        <p:sp>
          <p:nvSpPr>
            <p:cNvPr id="29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29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Total Number of Successful and Failure Mission Outcomes</a:t>
            </a:r>
            <a:endParaRPr b="0" lang="en-US" sz="3600" spc="-1" strike="noStrike">
              <a:latin typeface="Arial"/>
            </a:endParaRPr>
          </a:p>
        </p:txBody>
      </p:sp>
      <p:sp>
        <p:nvSpPr>
          <p:cNvPr id="29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296"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18810A0E-7D54-489B-94E9-007AE4EDC6CB}"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297" name="Group 18"/>
          <p:cNvGrpSpPr/>
          <p:nvPr/>
        </p:nvGrpSpPr>
        <p:grpSpPr>
          <a:xfrm>
            <a:off x="11178360" y="4601520"/>
            <a:ext cx="1013760" cy="2017080"/>
            <a:chOff x="11178360" y="4601520"/>
            <a:chExt cx="1013760" cy="2017080"/>
          </a:xfrm>
        </p:grpSpPr>
        <p:sp>
          <p:nvSpPr>
            <p:cNvPr id="29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00" name="Picture 1" descr=""/>
          <p:cNvPicPr/>
          <p:nvPr/>
        </p:nvPicPr>
        <p:blipFill>
          <a:blip r:embed="rId1"/>
          <a:stretch/>
        </p:blipFill>
        <p:spPr>
          <a:xfrm>
            <a:off x="643320" y="1457640"/>
            <a:ext cx="5108400" cy="463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1"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2" name="Freeform: Shape 12"/>
          <p:cNvSpPr/>
          <p:nvPr/>
        </p:nvSpPr>
        <p:spPr>
          <a:xfrm>
            <a:off x="0" y="0"/>
            <a:ext cx="5653080" cy="6857640"/>
          </a:xfrm>
          <a:custGeom>
            <a:avLst/>
            <a:gdLst/>
            <a:ah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sp>
      <p:sp>
        <p:nvSpPr>
          <p:cNvPr id="303" name="Title 1"/>
          <p:cNvSpPr/>
          <p:nvPr/>
        </p:nvSpPr>
        <p:spPr>
          <a:xfrm>
            <a:off x="838080" y="609480"/>
            <a:ext cx="4015440" cy="1330560"/>
          </a:xfrm>
          <a:prstGeom prst="rect">
            <a:avLst/>
          </a:prstGeom>
          <a:noFill/>
          <a:ln w="0">
            <a:noFill/>
          </a:ln>
        </p:spPr>
        <p:style>
          <a:lnRef idx="0"/>
          <a:fillRef idx="0"/>
          <a:effectRef idx="0"/>
          <a:fontRef idx="minor"/>
        </p:style>
        <p:txBody>
          <a:bodyPr anchor="ctr">
            <a:normAutofit fontScale="88000"/>
          </a:bodyPr>
          <a:p>
            <a:pPr>
              <a:lnSpc>
                <a:spcPct val="90000"/>
              </a:lnSpc>
              <a:spcAft>
                <a:spcPts val="601"/>
              </a:spcAft>
              <a:buNone/>
            </a:pPr>
            <a:r>
              <a:rPr b="0" lang="en-US" sz="3700" spc="-1" strike="noStrike">
                <a:solidFill>
                  <a:srgbClr val="0b49cb"/>
                </a:solidFill>
                <a:latin typeface="Abadi"/>
              </a:rPr>
              <a:t>Boosters Carried Maximum Payload</a:t>
            </a:r>
            <a:endParaRPr b="0" lang="en-US" sz="3700" spc="-1" strike="noStrike">
              <a:latin typeface="Arial"/>
            </a:endParaRPr>
          </a:p>
        </p:txBody>
      </p:sp>
      <p:sp>
        <p:nvSpPr>
          <p:cNvPr id="304" name="PlaceHolder 1"/>
          <p:cNvSpPr>
            <a:spLocks noGrp="1"/>
          </p:cNvSpPr>
          <p:nvPr>
            <p:ph/>
          </p:nvPr>
        </p:nvSpPr>
        <p:spPr>
          <a:xfrm>
            <a:off x="862200" y="2194200"/>
            <a:ext cx="3426480" cy="3908160"/>
          </a:xfrm>
          <a:prstGeom prst="rect">
            <a:avLst/>
          </a:prstGeom>
          <a:noFill/>
          <a:ln w="0">
            <a:noFill/>
          </a:ln>
        </p:spPr>
        <p:txBody>
          <a:bodyPr anchor="t">
            <a:normAutofit/>
          </a:bodyPr>
          <a:p>
            <a:pPr>
              <a:lnSpc>
                <a:spcPct val="100000"/>
              </a:lnSpc>
              <a:spcBef>
                <a:spcPts val="1400"/>
              </a:spcBef>
              <a:buNone/>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05" name="Picture 5" descr=""/>
          <p:cNvPicPr/>
          <p:nvPr/>
        </p:nvPicPr>
        <p:blipFill>
          <a:blip r:embed="rId1"/>
          <a:stretch/>
        </p:blipFill>
        <p:spPr>
          <a:xfrm>
            <a:off x="5445360" y="963360"/>
            <a:ext cx="6154920" cy="4954680"/>
          </a:xfrm>
          <a:prstGeom prst="rect">
            <a:avLst/>
          </a:prstGeom>
          <a:ln w="0">
            <a:noFill/>
          </a:ln>
        </p:spPr>
      </p:pic>
      <p:sp>
        <p:nvSpPr>
          <p:cNvPr id="306"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000" spc="-1" strike="noStrike">
                <a:solidFill>
                  <a:srgbClr val="808080"/>
                </a:solidFill>
                <a:latin typeface="Calibri"/>
              </a:defRPr>
            </a:lvl1pPr>
          </a:lstStyle>
          <a:p>
            <a:pPr algn="r">
              <a:lnSpc>
                <a:spcPct val="100000"/>
              </a:lnSpc>
              <a:spcAft>
                <a:spcPts val="601"/>
              </a:spcAft>
              <a:buNone/>
            </a:pPr>
            <a:fld id="{1451ACB7-3D8E-4B78-AF7A-7FA9501A63A4}" type="slidenum">
              <a:rPr b="0" lang="en-US" sz="1000" spc="-1" strike="noStrike">
                <a:solidFill>
                  <a:srgbClr val="808080"/>
                </a:solidFill>
                <a:latin typeface="Calibri"/>
              </a:rPr>
              <a:t>&lt;number&gt;</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pic>
        <p:nvPicPr>
          <p:cNvPr id="309" name="Picture 5" descr=""/>
          <p:cNvPicPr/>
          <p:nvPr/>
        </p:nvPicPr>
        <p:blipFill>
          <a:blip r:embed="rId2"/>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p>
            <a:fld id="{C7E63D68-61AD-45E6-836A-7BEBBB206EC8}"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nvGrpSpPr>
          <p:cNvPr id="311" name="Group 14"/>
          <p:cNvGrpSpPr/>
          <p:nvPr/>
        </p:nvGrpSpPr>
        <p:grpSpPr>
          <a:xfrm>
            <a:off x="-360" y="360"/>
            <a:ext cx="972720" cy="1935000"/>
            <a:chOff x="-360" y="360"/>
            <a:chExt cx="972720" cy="1935000"/>
          </a:xfrm>
        </p:grpSpPr>
        <p:sp>
          <p:nvSpPr>
            <p:cNvPr id="31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sp>
      </p:grpSp>
      <p:sp>
        <p:nvSpPr>
          <p:cNvPr id="31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600" spc="-1" strike="noStrike">
                <a:solidFill>
                  <a:srgbClr val="0b49cb"/>
                </a:solidFill>
                <a:latin typeface="Abadi"/>
              </a:rPr>
              <a:t>Rank Landing Outcomes Between 2010-06-04 and 2017-03-20</a:t>
            </a:r>
            <a:endParaRPr b="0" lang="en-US" sz="3600" spc="-1" strike="noStrike">
              <a:latin typeface="Arial"/>
            </a:endParaRPr>
          </a:p>
        </p:txBody>
      </p:sp>
      <p:sp>
        <p:nvSpPr>
          <p:cNvPr id="315" name="PlaceHolder 1"/>
          <p:cNvSpPr>
            <a:spLocks noGrp="1"/>
          </p:cNvSpPr>
          <p:nvPr>
            <p:ph/>
          </p:nvPr>
        </p:nvSpPr>
        <p:spPr>
          <a:xfrm>
            <a:off x="7544160" y="1783080"/>
            <a:ext cx="4004280" cy="4393800"/>
          </a:xfrm>
          <a:prstGeom prst="rect">
            <a:avLst/>
          </a:prstGeom>
          <a:noFill/>
          <a:ln w="0">
            <a:noFill/>
          </a:ln>
        </p:spPr>
        <p:txBody>
          <a:bodyPr anchor="t">
            <a:normAutofit/>
          </a:bodyPr>
          <a:p>
            <a:pPr>
              <a:lnSpc>
                <a:spcPct val="100000"/>
              </a:lnSpc>
              <a:spcBef>
                <a:spcPts val="1400"/>
              </a:spcBef>
              <a:buNone/>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buNone/>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a:lnSpc>
                <a:spcPct val="100000"/>
              </a:lnSpc>
              <a:spcBef>
                <a:spcPts val="1400"/>
              </a:spcBef>
              <a:buNone/>
            </a:pPr>
            <a:endParaRPr b="0" lang="en-US" sz="2000" spc="-1" strike="noStrike">
              <a:solidFill>
                <a:srgbClr val="000000"/>
              </a:solidFill>
              <a:latin typeface="Calibri"/>
            </a:endParaRPr>
          </a:p>
        </p:txBody>
      </p:sp>
      <p:sp>
        <p:nvSpPr>
          <p:cNvPr id="316"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B073AEAA-5013-488A-AFCF-434A96700EF3}" type="slidenum">
              <a:rPr b="0" lang="en-US" sz="1200" spc="-1" strike="noStrike">
                <a:solidFill>
                  <a:srgbClr val="8b8b8b"/>
                </a:solidFill>
                <a:latin typeface="Calibri"/>
              </a:rPr>
              <a:t>&lt;number&gt;</a:t>
            </a:fld>
            <a:endParaRPr b="0" lang="en-US" sz="1200" spc="-1" strike="noStrike">
              <a:latin typeface="Times New Roman"/>
            </a:endParaRPr>
          </a:p>
        </p:txBody>
      </p:sp>
      <p:grpSp>
        <p:nvGrpSpPr>
          <p:cNvPr id="317" name="Group 18"/>
          <p:cNvGrpSpPr/>
          <p:nvPr/>
        </p:nvGrpSpPr>
        <p:grpSpPr>
          <a:xfrm>
            <a:off x="11178360" y="4601520"/>
            <a:ext cx="1013760" cy="2017080"/>
            <a:chOff x="11178360" y="4601520"/>
            <a:chExt cx="1013760" cy="2017080"/>
          </a:xfrm>
        </p:grpSpPr>
        <p:sp>
          <p:nvSpPr>
            <p:cNvPr id="31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31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sp>
      </p:grpSp>
      <p:pic>
        <p:nvPicPr>
          <p:cNvPr id="320" name="Picture 5" descr=""/>
          <p:cNvPicPr/>
          <p:nvPr/>
        </p:nvPicPr>
        <p:blipFill>
          <a:blip r:embed="rId1"/>
          <a:stretch/>
        </p:blipFill>
        <p:spPr>
          <a:xfrm>
            <a:off x="776160" y="1589400"/>
            <a:ext cx="6124320" cy="4295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1" name="Content Placeholder 5" descr=""/>
          <p:cNvPicPr/>
          <p:nvPr/>
        </p:nvPicPr>
        <p:blipFill>
          <a:blip r:embed="rId2"/>
          <a:stretch/>
        </p:blipFill>
        <p:spPr>
          <a:xfrm>
            <a:off x="770040" y="1308600"/>
            <a:ext cx="10515240" cy="4716720"/>
          </a:xfrm>
          <a:prstGeom prst="rect">
            <a:avLst/>
          </a:prstGeom>
          <a:ln w="0">
            <a:noFill/>
          </a:ln>
        </p:spPr>
      </p:pic>
      <p:sp>
        <p:nvSpPr>
          <p:cNvPr id="3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sites global map markers</a:t>
            </a:r>
            <a:endParaRPr b="0" lang="en-US" sz="4000" spc="-1" strike="noStrike">
              <a:latin typeface="Arial"/>
            </a:endParaRPr>
          </a:p>
        </p:txBody>
      </p:sp>
      <p:sp>
        <p:nvSpPr>
          <p:cNvPr id="2" name="PlaceHolder 1"/>
          <p:cNvSpPr>
            <a:spLocks noGrp="1"/>
          </p:cNvSpPr>
          <p:nvPr>
            <p:ph type="sldNum" idx="2"/>
          </p:nvPr>
        </p:nvSpPr>
        <p:spPr/>
        <p:txBody>
          <a:bodyPr/>
          <a:p>
            <a:fld id="{5D6C55C9-F618-4AA2-881D-ECDF60191A7A}"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3" name="Content Placeholder 3" descr=""/>
          <p:cNvPicPr/>
          <p:nvPr/>
        </p:nvPicPr>
        <p:blipFill>
          <a:blip r:embed="rId2"/>
          <a:stretch/>
        </p:blipFill>
        <p:spPr>
          <a:xfrm>
            <a:off x="770040" y="1253520"/>
            <a:ext cx="10687680" cy="4771800"/>
          </a:xfrm>
          <a:prstGeom prst="rect">
            <a:avLst/>
          </a:prstGeom>
          <a:ln w="0">
            <a:noFill/>
          </a:ln>
        </p:spPr>
      </p:pic>
      <p:sp>
        <p:nvSpPr>
          <p:cNvPr id="3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buNone/>
            </a:pPr>
            <a:r>
              <a:rPr b="0" lang="en-US" sz="4000" spc="-1" strike="noStrike">
                <a:solidFill>
                  <a:srgbClr val="0b49cb"/>
                </a:solidFill>
                <a:latin typeface="Abadi"/>
                <a:ea typeface="IBM Plex Mono SemiBold"/>
              </a:rPr>
              <a:t>Markers showing launch sites with color labels</a:t>
            </a:r>
            <a:endParaRPr b="0" lang="en-US" sz="4000" spc="-1" strike="noStrike">
              <a:latin typeface="Arial"/>
            </a:endParaRPr>
          </a:p>
        </p:txBody>
      </p:sp>
      <p:sp>
        <p:nvSpPr>
          <p:cNvPr id="2" name="PlaceHolder 1"/>
          <p:cNvSpPr>
            <a:spLocks noGrp="1"/>
          </p:cNvSpPr>
          <p:nvPr>
            <p:ph type="sldNum" idx="2"/>
          </p:nvPr>
        </p:nvSpPr>
        <p:spPr/>
        <p:txBody>
          <a:bodyPr/>
          <a:p>
            <a:fld id="{5CE56AF5-6E96-4A5F-8DB1-5FBFBAF1081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5" name="Content Placeholder 3" descr=""/>
          <p:cNvPicPr/>
          <p:nvPr/>
        </p:nvPicPr>
        <p:blipFill>
          <a:blip r:embed="rId1"/>
          <a:stretch/>
        </p:blipFill>
        <p:spPr>
          <a:xfrm>
            <a:off x="770040" y="1362240"/>
            <a:ext cx="10092240" cy="5064480"/>
          </a:xfrm>
          <a:prstGeom prst="rect">
            <a:avLst/>
          </a:prstGeom>
          <a:ln w="0">
            <a:noFill/>
          </a:ln>
        </p:spPr>
      </p:pic>
      <p:sp>
        <p:nvSpPr>
          <p:cNvPr id="3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distance to landmarks</a:t>
            </a:r>
            <a:endParaRPr b="0" lang="en-US" sz="4000" spc="-1" strike="noStrike">
              <a:latin typeface="Arial"/>
            </a:endParaRPr>
          </a:p>
        </p:txBody>
      </p:sp>
      <p:sp>
        <p:nvSpPr>
          <p:cNvPr id="2" name="PlaceHolder 1"/>
          <p:cNvSpPr>
            <a:spLocks noGrp="1"/>
          </p:cNvSpPr>
          <p:nvPr>
            <p:ph type="sldNum" idx="2"/>
          </p:nvPr>
        </p:nvSpPr>
        <p:spPr/>
        <p:txBody>
          <a:bodyPr/>
          <a:p>
            <a:fld id="{4852BC20-53D6-4697-A758-61C55B1045A5}"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7" name="Content Placeholder 3" descr=""/>
          <p:cNvPicPr/>
          <p:nvPr/>
        </p:nvPicPr>
        <p:blipFill>
          <a:blip r:embed="rId2"/>
          <a:stretch/>
        </p:blipFill>
        <p:spPr>
          <a:xfrm>
            <a:off x="752040" y="1454400"/>
            <a:ext cx="10687680" cy="4771800"/>
          </a:xfrm>
          <a:prstGeom prst="rect">
            <a:avLst/>
          </a:prstGeom>
          <a:ln w="0">
            <a:noFill/>
          </a:ln>
        </p:spPr>
      </p:pic>
      <p:sp>
        <p:nvSpPr>
          <p:cNvPr id="328"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D006057-E35E-4F68-BDFD-BB9DAB8B361F}" type="slidenum">
              <a:rPr b="0" lang="en-US" sz="1600" spc="-1" strike="noStrike">
                <a:solidFill>
                  <a:srgbClr val="1c7ddb"/>
                </a:solidFill>
                <a:latin typeface="Abadi"/>
              </a:rPr>
              <a:t>&lt;number&gt;</a:t>
            </a:fld>
            <a:endParaRPr b="0" lang="en-US" sz="1600" spc="-1" strike="noStrike">
              <a:latin typeface="Times New Roman"/>
            </a:endParaRPr>
          </a:p>
        </p:txBody>
      </p:sp>
      <p:sp>
        <p:nvSpPr>
          <p:cNvPr id="329"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Pie chart showing the success percentage achieved by each launch site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0FEF4416-963A-4124-9234-D8BA7784A544}"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fontScale="99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US" sz="2200" spc="-1" strike="noStrike">
              <a:latin typeface="Arial"/>
            </a:endParaRPr>
          </a:p>
          <a:p>
            <a:pPr marL="457200" algn="just">
              <a:lnSpc>
                <a:spcPct val="90000"/>
              </a:lnSpc>
              <a:spcBef>
                <a:spcPts val="1400"/>
              </a:spcBef>
              <a:buNone/>
              <a:tabLst>
                <a:tab algn="l" pos="0"/>
              </a:tabLst>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US" sz="1800" spc="-1" strike="noStrike">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rgbClr val="292929"/>
                </a:solidFill>
                <a:latin typeface="Abadi"/>
              </a:rPr>
              <a:t>Problems you want to find answers</a:t>
            </a:r>
            <a:endParaRPr b="0" lang="en-US" sz="22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factors determine if the rocket will land successfully?</a:t>
            </a:r>
            <a:endParaRPr b="0" lang="en-US"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The interaction amongst various features that determine the success rate of a successful landing.</a:t>
            </a:r>
            <a:endParaRPr b="0" lang="en-US" sz="1800" spc="-1" strike="noStrike">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rgbClr val="292929"/>
                </a:solidFill>
                <a:latin typeface="Abadi"/>
              </a:rPr>
              <a:t>What operating conditions needs to be in place to ensure a successful landing program.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0" name="Content Placeholder 3" descr=""/>
          <p:cNvPicPr/>
          <p:nvPr/>
        </p:nvPicPr>
        <p:blipFill>
          <a:blip r:embed="rId1"/>
          <a:stretch/>
        </p:blipFill>
        <p:spPr>
          <a:xfrm>
            <a:off x="2123280" y="1242720"/>
            <a:ext cx="7790400" cy="4440240"/>
          </a:xfrm>
          <a:prstGeom prst="rect">
            <a:avLst/>
          </a:prstGeom>
          <a:ln w="0">
            <a:noFill/>
          </a:ln>
        </p:spPr>
      </p:pic>
      <p:sp>
        <p:nvSpPr>
          <p:cNvPr id="331"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2CBA2B24-26B8-4891-B3D1-337CE8D850E3}" type="slidenum">
              <a:rPr b="0" lang="en-US" sz="1200" spc="-1" strike="noStrike">
                <a:solidFill>
                  <a:srgbClr val="8b8b8b"/>
                </a:solidFill>
                <a:latin typeface="Calibri"/>
              </a:rPr>
              <a:t>&lt;number&gt;</a:t>
            </a:fld>
            <a:endParaRPr b="0" lang="en-US" sz="1200" spc="-1" strike="noStrike">
              <a:latin typeface="Times New Roman"/>
            </a:endParaRPr>
          </a:p>
        </p:txBody>
      </p:sp>
      <p:sp>
        <p:nvSpPr>
          <p:cNvPr id="332" name="Title 1"/>
          <p:cNvSpPr/>
          <p:nvPr/>
        </p:nvSpPr>
        <p:spPr>
          <a:xfrm>
            <a:off x="1103760" y="727560"/>
            <a:ext cx="10476000" cy="514440"/>
          </a:xfrm>
          <a:prstGeom prst="rect">
            <a:avLst/>
          </a:prstGeom>
          <a:noFill/>
          <a:ln w="0">
            <a:noFill/>
          </a:ln>
        </p:spPr>
        <p:style>
          <a:lnRef idx="0"/>
          <a:fillRef idx="0"/>
          <a:effectRef idx="0"/>
          <a:fontRef idx="minor"/>
        </p:style>
        <p:txBody>
          <a:bodyPr anchor="ctr">
            <a:normAutofit fontScale="48000"/>
          </a:bodyPr>
          <a:p>
            <a:pPr>
              <a:lnSpc>
                <a:spcPct val="90000"/>
              </a:lnSpc>
              <a:buNone/>
            </a:pPr>
            <a:r>
              <a:rPr b="0" lang="en-US" sz="4000" spc="-1" strike="noStrike">
                <a:solidFill>
                  <a:srgbClr val="0b49cb"/>
                </a:solidFill>
                <a:latin typeface="Abadi"/>
                <a:ea typeface="IBM Plex Mono SemiBold"/>
              </a:rPr>
              <a:t>Pie chart showing the Launch site with the highest launch success ratio</a:t>
            </a:r>
            <a:endParaRPr b="0" lang="en-US" sz="4000" spc="-1" strike="noStrike">
              <a:latin typeface="Arial"/>
            </a:endParaRPr>
          </a:p>
          <a:p>
            <a:pPr>
              <a:lnSpc>
                <a:spcPct val="90000"/>
              </a:lnSpc>
              <a:buNone/>
            </a:pP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0" lang="en-US" sz="2500" spc="-1" strike="noStrike">
                <a:solidFill>
                  <a:srgbClr val="0b49cb"/>
                </a:solidFill>
                <a:latin typeface="Abadi"/>
              </a:rPr>
              <a:t>Scatter plot of Payload vs Launch Outcome for all sites, with different payload selected in the range slider</a:t>
            </a:r>
            <a:endParaRPr b="0" lang="en-US" sz="2500" spc="-1" strike="noStrike">
              <a:latin typeface="Arial"/>
            </a:endParaRPr>
          </a:p>
        </p:txBody>
      </p:sp>
      <p:sp>
        <p:nvSpPr>
          <p:cNvPr id="334"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sp>
      <p:pic>
        <p:nvPicPr>
          <p:cNvPr id="335" name="Content Placeholder 3" descr="Graphical user interface, application&#10;&#10;Description automatically generated"/>
          <p:cNvPicPr/>
          <p:nvPr/>
        </p:nvPicPr>
        <p:blipFill>
          <a:blip r:embed="rId1"/>
          <a:stretch/>
        </p:blipFill>
        <p:spPr>
          <a:xfrm>
            <a:off x="838080" y="2191320"/>
            <a:ext cx="10515240" cy="3785400"/>
          </a:xfrm>
          <a:prstGeom prst="rect">
            <a:avLst/>
          </a:prstGeom>
          <a:ln w="0">
            <a:noFill/>
          </a:ln>
        </p:spPr>
      </p:pic>
      <p:sp>
        <p:nvSpPr>
          <p:cNvPr id="336"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b8b8b"/>
                </a:solidFill>
                <a:latin typeface="Calibri"/>
              </a:defRPr>
            </a:lvl1pPr>
          </a:lstStyle>
          <a:p>
            <a:pPr algn="r">
              <a:lnSpc>
                <a:spcPct val="100000"/>
              </a:lnSpc>
              <a:spcAft>
                <a:spcPts val="601"/>
              </a:spcAft>
              <a:buNone/>
            </a:pPr>
            <a:fld id="{6DD1D80E-D1E3-401D-83CA-F6FD966554D0}"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7" name="Rectangle 13"/>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8" name="Rectangle 15"/>
          <p:cNvSpPr/>
          <p:nvPr/>
        </p:nvSpPr>
        <p:spPr>
          <a:xfrm>
            <a:off x="554400" y="365040"/>
            <a:ext cx="11167200" cy="2089080"/>
          </a:xfrm>
          <a:prstGeom prst="rect">
            <a:avLst/>
          </a:prstGeom>
          <a:solidFill>
            <a:schemeClr val="bg1"/>
          </a:solidFill>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sp>
      <p:sp>
        <p:nvSpPr>
          <p:cNvPr id="339"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buNone/>
            </a:pPr>
            <a:r>
              <a:rPr b="0" lang="en-US" sz="3700" spc="-1" strike="noStrike">
                <a:solidFill>
                  <a:srgbClr val="0b49cb"/>
                </a:solidFill>
                <a:latin typeface="Abadi"/>
              </a:rPr>
              <a:t>Classification Accuracy</a:t>
            </a:r>
            <a:endParaRPr b="0" lang="en-US" sz="3700" spc="-1" strike="noStrike">
              <a:latin typeface="Arial"/>
            </a:endParaRPr>
          </a:p>
        </p:txBody>
      </p:sp>
      <p:sp>
        <p:nvSpPr>
          <p:cNvPr id="340"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41"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sp>
      <p:sp>
        <p:nvSpPr>
          <p:cNvPr id="342"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a:lnSpc>
                <a:spcPct val="90000"/>
              </a:lnSpc>
              <a:spcBef>
                <a:spcPts val="1400"/>
              </a:spcBef>
              <a:buNone/>
            </a:pPr>
            <a:endParaRPr b="0" lang="en-US" sz="1800" spc="-1" strike="noStrike">
              <a:solidFill>
                <a:srgbClr val="000000"/>
              </a:solidFill>
              <a:latin typeface="Calibri"/>
            </a:endParaRPr>
          </a:p>
        </p:txBody>
      </p:sp>
      <p:pic>
        <p:nvPicPr>
          <p:cNvPr id="343" name="Picture 2" descr=""/>
          <p:cNvPicPr/>
          <p:nvPr/>
        </p:nvPicPr>
        <p:blipFill>
          <a:blip r:embed="rId1"/>
          <a:stretch/>
        </p:blipFill>
        <p:spPr>
          <a:xfrm>
            <a:off x="557640" y="2815200"/>
            <a:ext cx="11164320" cy="3321000"/>
          </a:xfrm>
          <a:prstGeom prst="rect">
            <a:avLst/>
          </a:prstGeom>
          <a:ln w="0">
            <a:noFill/>
          </a:ln>
        </p:spPr>
      </p:pic>
      <p:sp>
        <p:nvSpPr>
          <p:cNvPr id="344"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algn="r">
              <a:lnSpc>
                <a:spcPct val="100000"/>
              </a:lnSpc>
              <a:spcAft>
                <a:spcPts val="601"/>
              </a:spcAft>
              <a:buNone/>
              <a:defRPr b="0" lang="en-US" sz="1200" spc="-1" strike="noStrike">
                <a:solidFill>
                  <a:srgbClr val="808080"/>
                </a:solidFill>
                <a:latin typeface="Calibri"/>
              </a:defRPr>
            </a:lvl1pPr>
          </a:lstStyle>
          <a:p>
            <a:pPr algn="r">
              <a:lnSpc>
                <a:spcPct val="100000"/>
              </a:lnSpc>
              <a:spcAft>
                <a:spcPts val="601"/>
              </a:spcAft>
              <a:buNone/>
            </a:pPr>
            <a:fld id="{C6DBD470-C90A-407B-8A43-EAD3BF81A2CF}" type="slidenum">
              <a:rPr b="0" lang="en-US" sz="1200" spc="-1" strike="noStrike">
                <a:solidFill>
                  <a:srgbClr val="808080"/>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5" name="PlaceHolder 1"/>
          <p:cNvSpPr>
            <a:spLocks noGrp="1"/>
          </p:cNvSpPr>
          <p:nvPr>
            <p:ph/>
          </p:nvPr>
        </p:nvSpPr>
        <p:spPr>
          <a:xfrm>
            <a:off x="770040" y="2057400"/>
            <a:ext cx="57913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4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47" name="Picture 2" descr=""/>
          <p:cNvPicPr/>
          <p:nvPr/>
        </p:nvPicPr>
        <p:blipFill>
          <a:blip r:embed="rId2"/>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p>
            <a:fld id="{01C0B8F6-1C94-416E-B8A8-18E9AF621D17}"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a:lnSpc>
                <a:spcPct val="100000"/>
              </a:lnSpc>
              <a:spcBef>
                <a:spcPts val="1400"/>
              </a:spcBef>
              <a:buNone/>
              <a:tabLst>
                <a:tab algn="l" pos="0"/>
              </a:tabLst>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buNone/>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p:txBody>
      </p:sp>
      <p:sp>
        <p:nvSpPr>
          <p:cNvPr id="3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2"/>
          </p:nvPr>
        </p:nvSpPr>
        <p:spPr/>
        <p:txBody>
          <a:bodyPr/>
          <a:p>
            <a:fld id="{08402386-6743-4982-9D1D-95A314C4FEDD}"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AE19169-4178-43FA-BF43-7FE3634E1606}" type="slidenum">
              <a:rPr b="0" lang="en-US" sz="1600" spc="-1" strike="noStrike">
                <a:solidFill>
                  <a:srgbClr val="1c7ddb"/>
                </a:solidFill>
                <a:latin typeface="Abadi"/>
              </a:rPr>
              <a:t>4</a:t>
            </a:fld>
            <a:endParaRPr b="0" lang="en-US"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was applied to categorical features</a:t>
            </a:r>
            <a:endParaRPr b="0" lang="en-US"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US"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US"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US" sz="7600" spc="-1" strike="noStrike">
              <a:latin typeface="Arial"/>
            </a:endParaRPr>
          </a:p>
          <a:p>
            <a:pPr>
              <a:lnSpc>
                <a:spcPct val="120000"/>
              </a:lnSpc>
              <a:spcBef>
                <a:spcPts val="1400"/>
              </a:spcBef>
              <a:buNone/>
              <a:tabLst>
                <a:tab algn="l" pos="0"/>
              </a:tabLst>
            </a:pPr>
            <a:endParaRPr b="0" lang="en-US" sz="88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a:p>
            <a:pPr>
              <a:lnSpc>
                <a:spcPct val="100000"/>
              </a:lnSpc>
              <a:spcBef>
                <a:spcPts val="1400"/>
              </a:spcBef>
              <a:buNone/>
              <a:tabLst>
                <a:tab algn="l" pos="0"/>
              </a:tabLst>
            </a:pPr>
            <a:endParaRPr b="0" lang="en-US" sz="2200" spc="-1" strike="noStrike">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2"/>
          </p:nvPr>
        </p:nvSpPr>
        <p:spPr/>
        <p:txBody>
          <a:bodyPr/>
          <a:p>
            <a:fld id="{ECC8AB9E-AC82-415E-A48E-5A97B5503E2F}"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rIns="90000" tIns="45000" bIns="45000" anchor="t">
            <a:noAutofit/>
          </a:bodyPr>
          <a:p>
            <a:pPr algn="just">
              <a:lnSpc>
                <a:spcPct val="100000"/>
              </a:lnSpc>
              <a:spcBef>
                <a:spcPts val="1400"/>
              </a:spcBef>
              <a:buNone/>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We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StarSymbol"/>
              <a:buChar char="-"/>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a:lnSpc>
                <a:spcPct val="90000"/>
              </a:lnSpc>
              <a:spcBef>
                <a:spcPts val="1417"/>
              </a:spcBef>
              <a:buNone/>
            </a:pPr>
            <a:endParaRPr b="0" lang="en-US" sz="18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US" sz="4000" spc="-1" strike="noStrike">
              <a:latin typeface="Arial"/>
            </a:endParaRPr>
          </a:p>
        </p:txBody>
      </p:sp>
      <p:sp>
        <p:nvSpPr>
          <p:cNvPr id="3" name="PlaceHolder 2"/>
          <p:cNvSpPr>
            <a:spLocks noGrp="1"/>
          </p:cNvSpPr>
          <p:nvPr>
            <p:ph type="sldNum" idx="2"/>
          </p:nvPr>
        </p:nvSpPr>
        <p:spPr/>
        <p:txBody>
          <a:bodyPr/>
          <a:p>
            <a:fld id="{D6C9178A-29B9-4EEB-8783-2B660BF9B6B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1c7ddb"/>
                </a:solidFill>
                <a:latin typeface="Abadi"/>
              </a:rPr>
              <a:t>https://github.com/asifikbalpro/Applied-Data-Science-Capstone/blob/main/jupyter-labs-spacex-data-collection-api.ipynb</a:t>
            </a:r>
            <a:endParaRPr b="0" lang="en-US" sz="22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pic>
        <p:nvPicPr>
          <p:cNvPr id="182" name="Picture 8" descr=""/>
          <p:cNvPicPr/>
          <p:nvPr/>
        </p:nvPicPr>
        <p:blipFill>
          <a:blip r:embed="rId2"/>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19FCDAB5-9BA5-4B75-B5B3-2D514A13602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We parsed the table and converted it into a pandas dataframe.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link to the notebook is </a:t>
            </a:r>
            <a:r>
              <a:rPr b="0" lang="en-US" sz="2200" spc="-1" strike="noStrike">
                <a:solidFill>
                  <a:srgbClr val="1c7ddb"/>
                </a:solidFill>
                <a:latin typeface="Abadi"/>
              </a:rPr>
              <a:t>https://github.com/asifikbalpro/Applied-Data-Science-Capstone/blob/main/jupyter-labs-webscraping.ipynb</a:t>
            </a:r>
            <a:endParaRPr b="0" lang="en-US" sz="22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pic>
        <p:nvPicPr>
          <p:cNvPr id="187" name="Picture 6" descr=""/>
          <p:cNvPicPr/>
          <p:nvPr/>
        </p:nvPicPr>
        <p:blipFill>
          <a:blip r:embed="rId2"/>
          <a:stretch/>
        </p:blipFill>
        <p:spPr>
          <a:xfrm>
            <a:off x="5910120" y="1447560"/>
            <a:ext cx="4655160" cy="4778640"/>
          </a:xfrm>
          <a:prstGeom prst="rect">
            <a:avLst/>
          </a:prstGeom>
          <a:ln w="0">
            <a:noFill/>
          </a:ln>
        </p:spPr>
      </p:pic>
      <p:sp>
        <p:nvSpPr>
          <p:cNvPr id="3" name="PlaceHolder 2"/>
          <p:cNvSpPr>
            <a:spLocks noGrp="1"/>
          </p:cNvSpPr>
          <p:nvPr>
            <p:ph type="sldNum" idx="2"/>
          </p:nvPr>
        </p:nvSpPr>
        <p:spPr/>
        <p:txBody>
          <a:bodyPr/>
          <a:p>
            <a:fld id="{B0982071-293F-4221-B9BF-54B926A83A70}"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1314</TotalTime>
  <Application>LibreOffice/7.3.6.2$Linux_X86_64 LibreOffice_project/30$Build-2</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2022-11-17T23:00:00Z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